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42"/>
  </p:notesMasterIdLst>
  <p:sldIdLst>
    <p:sldId id="335" r:id="rId2"/>
    <p:sldId id="336" r:id="rId3"/>
    <p:sldId id="337" r:id="rId4"/>
    <p:sldId id="338" r:id="rId5"/>
    <p:sldId id="343" r:id="rId6"/>
    <p:sldId id="340" r:id="rId7"/>
    <p:sldId id="345" r:id="rId8"/>
    <p:sldId id="346" r:id="rId9"/>
    <p:sldId id="347" r:id="rId10"/>
    <p:sldId id="258" r:id="rId11"/>
    <p:sldId id="293" r:id="rId12"/>
    <p:sldId id="261" r:id="rId13"/>
    <p:sldId id="349" r:id="rId14"/>
    <p:sldId id="351" r:id="rId15"/>
    <p:sldId id="348" r:id="rId16"/>
    <p:sldId id="350" r:id="rId17"/>
    <p:sldId id="272" r:id="rId18"/>
    <p:sldId id="290" r:id="rId19"/>
    <p:sldId id="298" r:id="rId20"/>
    <p:sldId id="280" r:id="rId21"/>
    <p:sldId id="301" r:id="rId22"/>
    <p:sldId id="324" r:id="rId23"/>
    <p:sldId id="325" r:id="rId24"/>
    <p:sldId id="302" r:id="rId25"/>
    <p:sldId id="323" r:id="rId26"/>
    <p:sldId id="326" r:id="rId27"/>
    <p:sldId id="303" r:id="rId28"/>
    <p:sldId id="328" r:id="rId29"/>
    <p:sldId id="304" r:id="rId30"/>
    <p:sldId id="327" r:id="rId31"/>
    <p:sldId id="309" r:id="rId32"/>
    <p:sldId id="306" r:id="rId33"/>
    <p:sldId id="281" r:id="rId34"/>
    <p:sldId id="329" r:id="rId35"/>
    <p:sldId id="333" r:id="rId36"/>
    <p:sldId id="332" r:id="rId37"/>
    <p:sldId id="334" r:id="rId38"/>
    <p:sldId id="284" r:id="rId39"/>
    <p:sldId id="322" r:id="rId40"/>
    <p:sldId id="26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 autoAdjust="0"/>
    <p:restoredTop sz="86833" autoAdjust="0"/>
  </p:normalViewPr>
  <p:slideViewPr>
    <p:cSldViewPr>
      <p:cViewPr>
        <p:scale>
          <a:sx n="60" d="100"/>
          <a:sy n="60" d="100"/>
        </p:scale>
        <p:origin x="-816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(dual) vs. Low (single) task conditions. Expectation: During dual task contrast/gender will have better performance than noise/gender, because noise attention is more feature-based than contrast which is more spatial.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22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3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1.jpe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</a:t>
            </a:r>
            <a:r>
              <a:rPr lang="en-US" sz="2400" dirty="0" smtClean="0"/>
              <a:t>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82076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Possible Solution: What does attention affect?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70717" y="1430349"/>
            <a:ext cx="75004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If attention to a fixation cross affects a certain set of neurons, that doesn’t immediately imply any specific changes among other neurons.</a:t>
            </a:r>
          </a:p>
          <a:p>
            <a:endParaRPr lang="en-US" sz="2400" dirty="0"/>
          </a:p>
          <a:p>
            <a:r>
              <a:rPr lang="en-US" sz="2400" dirty="0" smtClean="0"/>
              <a:t>How does attention feed forward into awareness? – Likely that feed forward occurs in the absence of attention only due to expertise</a:t>
            </a:r>
          </a:p>
          <a:p>
            <a:endParaRPr lang="en-US" sz="2400" dirty="0"/>
          </a:p>
          <a:p>
            <a:r>
              <a:rPr lang="en-US" sz="2400" dirty="0" smtClean="0"/>
              <a:t>We need models and we need to test </a:t>
            </a:r>
            <a:r>
              <a:rPr lang="en-US" sz="2400" i="1" dirty="0" smtClean="0"/>
              <a:t>where</a:t>
            </a:r>
            <a:r>
              <a:rPr lang="en-US" sz="2400" dirty="0" smtClean="0"/>
              <a:t> attention acts, and </a:t>
            </a:r>
            <a:r>
              <a:rPr lang="en-US" sz="2400" i="1" dirty="0" smtClean="0"/>
              <a:t>where</a:t>
            </a:r>
            <a:r>
              <a:rPr lang="en-US" sz="2400" dirty="0" smtClean="0"/>
              <a:t> awareness is read-out of representations.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80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6236439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Van </a:t>
            </a:r>
            <a:r>
              <a:rPr lang="en-US" sz="800" dirty="0" err="1"/>
              <a:t>Boxtel</a:t>
            </a:r>
            <a:r>
              <a:rPr lang="en-US" sz="800" dirty="0"/>
              <a:t>, </a:t>
            </a:r>
            <a:r>
              <a:rPr lang="en-US" sz="800" dirty="0" err="1"/>
              <a:t>Jeroen</a:t>
            </a:r>
            <a:r>
              <a:rPr lang="en-US" sz="800" dirty="0"/>
              <a:t> J a, </a:t>
            </a:r>
            <a:r>
              <a:rPr lang="en-US" sz="800" dirty="0" err="1"/>
              <a:t>Naotsugu</a:t>
            </a:r>
            <a:r>
              <a:rPr lang="en-US" sz="800" dirty="0"/>
              <a:t> Tsuchiya, and </a:t>
            </a:r>
            <a:r>
              <a:rPr lang="en-US" sz="800" dirty="0" err="1"/>
              <a:t>Christof</a:t>
            </a:r>
            <a:r>
              <a:rPr lang="en-US" sz="800" dirty="0"/>
              <a:t> Koch. “Consciousness and Attention: On Sufficiency and Necessity.” </a:t>
            </a:r>
            <a:r>
              <a:rPr lang="en-US" sz="800" i="1" dirty="0"/>
              <a:t>Frontiers in Psychology</a:t>
            </a:r>
            <a:r>
              <a:rPr lang="en-US" sz="800" dirty="0"/>
              <a:t> 1, no. December (January 2010): 217–217. doi:10.3389/fpsyg.2010.00217.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567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74" y="1600200"/>
            <a:ext cx="1783826" cy="201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7837" y="1282262"/>
            <a:ext cx="2195512" cy="4508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7200" y="4756883"/>
            <a:ext cx="4101662" cy="1034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5857" y="1538719"/>
            <a:ext cx="4101662" cy="254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“</a:t>
            </a:r>
            <a:r>
              <a:rPr lang="en-US" sz="2400" i="1" dirty="0" smtClean="0"/>
              <a:t>Recent </a:t>
            </a:r>
            <a:r>
              <a:rPr lang="en-US" sz="2400" i="1" dirty="0"/>
              <a:t>research has slowly corroded a belief that selective attention and consciousness are so tightly entangled that they cannot be individually </a:t>
            </a:r>
            <a:r>
              <a:rPr lang="en-US" sz="2400" i="1" dirty="0" smtClean="0"/>
              <a:t>examined</a:t>
            </a:r>
            <a:r>
              <a:rPr lang="en-US" sz="2400" dirty="0" smtClean="0"/>
              <a:t>.” (van </a:t>
            </a:r>
            <a:r>
              <a:rPr lang="en-US" sz="2400" dirty="0" err="1" smtClean="0"/>
              <a:t>Boxtel</a:t>
            </a:r>
            <a:r>
              <a:rPr lang="en-US" sz="2400" dirty="0" smtClean="0"/>
              <a:t> et al. 2010)</a:t>
            </a:r>
          </a:p>
          <a:p>
            <a:endParaRPr lang="en-US" sz="2400" dirty="0"/>
          </a:p>
          <a:p>
            <a:r>
              <a:rPr lang="en-US" sz="2400" dirty="0" smtClean="0"/>
              <a:t>Attention: Local feature-specific modulation of neural activity</a:t>
            </a:r>
          </a:p>
          <a:p>
            <a:endParaRPr lang="en-US" sz="2400" dirty="0"/>
          </a:p>
          <a:p>
            <a:r>
              <a:rPr lang="en-US" sz="2400" dirty="0" smtClean="0"/>
              <a:t>Awareness: A downstream process, dependent in an uncertain manner on attention.</a:t>
            </a:r>
          </a:p>
          <a:p>
            <a:endParaRPr lang="en-US" sz="2400" dirty="0"/>
          </a:p>
          <a:p>
            <a:r>
              <a:rPr lang="en-US" sz="2400" dirty="0" smtClean="0"/>
              <a:t>If attention and awareness are dissociable, their models should implement different computations.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953000"/>
            <a:ext cx="186567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70" y="4921468"/>
            <a:ext cx="1974939" cy="1814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73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Hara et al., 2014</a:t>
            </a:r>
          </a:p>
          <a:p>
            <a:r>
              <a:rPr lang="en-US" dirty="0" err="1" smtClean="0"/>
              <a:t>Tjan</a:t>
            </a:r>
            <a:r>
              <a:rPr lang="en-US" dirty="0" smtClean="0"/>
              <a:t> et al., 2006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0961"/>
            <a:ext cx="3487892" cy="394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5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Hara et al., 2014</a:t>
            </a:r>
          </a:p>
          <a:p>
            <a:r>
              <a:rPr lang="en-US" dirty="0" err="1" smtClean="0"/>
              <a:t>Tjan</a:t>
            </a:r>
            <a:r>
              <a:rPr lang="en-US" dirty="0" smtClean="0"/>
              <a:t> et al., 2006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0961"/>
            <a:ext cx="3487892" cy="394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953000" y="1802386"/>
            <a:ext cx="3786351" cy="4236839"/>
            <a:chOff x="4753303" y="1143000"/>
            <a:chExt cx="4375627" cy="48962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303" y="1143000"/>
              <a:ext cx="3857297" cy="489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016766" y="1351736"/>
              <a:ext cx="1112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 objects</a:t>
              </a:r>
            </a:p>
            <a:p>
              <a:pPr algn="ctr"/>
              <a:r>
                <a:rPr lang="en-US" dirty="0"/>
                <a:t>i</a:t>
              </a:r>
              <a:r>
                <a:rPr lang="en-US" dirty="0" smtClean="0"/>
                <a:t>n noise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198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3" y="685800"/>
            <a:ext cx="6618287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06513" y="6010275"/>
            <a:ext cx="6618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306513" y="685800"/>
            <a:ext cx="0" cy="5324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02050" y="6010275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Noise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16406" y="2743200"/>
            <a:ext cx="1239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Contrast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268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5642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(2) Selective vs. Spatial Attention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382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Contrast Block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114567" y="3242522"/>
            <a:ext cx="6810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Feature Attention: Attend to either changes in noise or changes in contrast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83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5642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(2) Selective vs. Spatial Attention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382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Contrast Block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114567" y="3242522"/>
            <a:ext cx="681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Spatial Attention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2774753" y="3421873"/>
            <a:ext cx="5370536" cy="3164451"/>
            <a:chOff x="877864" y="1628349"/>
            <a:chExt cx="7388272" cy="4353351"/>
          </a:xfrm>
        </p:grpSpPr>
        <p:grpSp>
          <p:nvGrpSpPr>
            <p:cNvPr id="9" name="Group 8"/>
            <p:cNvGrpSpPr/>
            <p:nvPr/>
          </p:nvGrpSpPr>
          <p:grpSpPr>
            <a:xfrm>
              <a:off x="877864" y="3200400"/>
              <a:ext cx="3465536" cy="2781300"/>
              <a:chOff x="914400" y="3581400"/>
              <a:chExt cx="1714500" cy="12192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25" name="Straight Connector 24"/>
                <p:cNvCxnSpPr>
                  <a:stCxn id="23" idx="1"/>
                  <a:endCxn id="23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>
                  <a:stCxn id="23" idx="0"/>
                  <a:endCxn id="23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TextBox 10"/>
            <p:cNvSpPr txBox="1"/>
            <p:nvPr/>
          </p:nvSpPr>
          <p:spPr>
            <a:xfrm>
              <a:off x="1155397" y="2557334"/>
              <a:ext cx="2284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Focal Spatial Cue</a:t>
              </a:r>
              <a:endParaRPr lang="en-US" sz="2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2287852" y="4286250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800600" y="1628349"/>
              <a:ext cx="3465536" cy="2781300"/>
              <a:chOff x="914400" y="3581400"/>
              <a:chExt cx="1714500" cy="12192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21" name="Straight Connector 20"/>
                <p:cNvCxnSpPr>
                  <a:stCxn id="19" idx="1"/>
                  <a:endCxn id="19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19" idx="0"/>
                  <a:endCxn id="19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5015195" y="4669645"/>
              <a:ext cx="30363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Distributed Spatial Cue</a:t>
              </a:r>
              <a:endParaRPr lang="en-US" sz="24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6109802" y="2683291"/>
              <a:ext cx="233848" cy="2001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618453" y="2683291"/>
              <a:ext cx="242590" cy="240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686720" y="3153855"/>
              <a:ext cx="242590" cy="2751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6096000" y="3153854"/>
              <a:ext cx="239873" cy="2751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833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5642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(2) Selective vs. Spatial Attention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382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Contrast Block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38200" y="2590800"/>
            <a:ext cx="2971800" cy="83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38600" y="2590800"/>
            <a:ext cx="4335420" cy="2199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808434" y="3429072"/>
            <a:ext cx="2250281" cy="1600200"/>
            <a:chOff x="914400" y="3581400"/>
            <a:chExt cx="1714500" cy="1219200"/>
          </a:xfrm>
        </p:grpSpPr>
        <p:sp>
          <p:nvSpPr>
            <p:cNvPr id="14" name="Rectangle 13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16" name="Straight Connector 15"/>
              <p:cNvCxnSpPr>
                <a:stCxn id="14" idx="1"/>
                <a:endCxn id="14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4" idx="0"/>
                <a:endCxn id="14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/>
          <p:cNvSpPr txBox="1"/>
          <p:nvPr/>
        </p:nvSpPr>
        <p:spPr>
          <a:xfrm>
            <a:off x="808434" y="5254173"/>
            <a:ext cx="12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 ITI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886249" y="3758646"/>
            <a:ext cx="2250281" cy="1600200"/>
            <a:chOff x="914400" y="3581400"/>
            <a:chExt cx="1714500" cy="1219200"/>
          </a:xfrm>
        </p:grpSpPr>
        <p:sp>
          <p:nvSpPr>
            <p:cNvPr id="43" name="Rectangle 4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45" name="Straight Connector 44"/>
              <p:cNvCxnSpPr>
                <a:stCxn id="43" idx="1"/>
                <a:endCxn id="4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0"/>
                <a:endCxn id="4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/>
          <p:cNvSpPr txBox="1"/>
          <p:nvPr/>
        </p:nvSpPr>
        <p:spPr>
          <a:xfrm>
            <a:off x="2886249" y="547683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3743321" y="4286250"/>
            <a:ext cx="171450" cy="190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542089" y="599277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</a:t>
            </a:r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>
            <a:off x="4519151" y="4290477"/>
            <a:ext cx="2250281" cy="1600200"/>
            <a:chOff x="3159919" y="4290477"/>
            <a:chExt cx="2250281" cy="1600200"/>
          </a:xfrm>
        </p:grpSpPr>
        <p:grpSp>
          <p:nvGrpSpPr>
            <p:cNvPr id="40" name="Group 39"/>
            <p:cNvGrpSpPr/>
            <p:nvPr/>
          </p:nvGrpSpPr>
          <p:grpSpPr>
            <a:xfrm>
              <a:off x="3159919" y="4290477"/>
              <a:ext cx="2250281" cy="1600200"/>
              <a:chOff x="1908554" y="4008890"/>
              <a:chExt cx="2250281" cy="160020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908554" y="4008890"/>
                <a:ext cx="2250281" cy="1600200"/>
                <a:chOff x="914400" y="3581400"/>
                <a:chExt cx="1714500" cy="12192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14400" y="3581400"/>
                  <a:ext cx="1714500" cy="1219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/>
                <p:cNvGrpSpPr/>
                <p:nvPr/>
              </p:nvGrpSpPr>
              <p:grpSpPr>
                <a:xfrm>
                  <a:off x="1562100" y="3962400"/>
                  <a:ext cx="419100" cy="457200"/>
                  <a:chOff x="914400" y="3581400"/>
                  <a:chExt cx="1714500" cy="1219200"/>
                </a:xfrm>
              </p:grpSpPr>
              <p:cxnSp>
                <p:nvCxnSpPr>
                  <p:cNvPr id="29" name="Straight Connector 28"/>
                  <p:cNvCxnSpPr>
                    <a:stCxn id="27" idx="1"/>
                    <a:endCxn id="27" idx="3"/>
                  </p:cNvCxnSpPr>
                  <p:nvPr/>
                </p:nvCxnSpPr>
                <p:spPr>
                  <a:xfrm>
                    <a:off x="914400" y="4191000"/>
                    <a:ext cx="1714500" cy="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>
                    <a:stCxn id="27" idx="0"/>
                    <a:endCxn id="27" idx="2"/>
                  </p:cNvCxnSpPr>
                  <p:nvPr/>
                </p:nvCxnSpPr>
                <p:spPr>
                  <a:xfrm>
                    <a:off x="1771650" y="3581400"/>
                    <a:ext cx="0" cy="121920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6" name="Picture 2" descr="C:\Users\Dan\proj\att_awe\images\built\con039noi050_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3752" y="4277159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" descr="C:\Users\Dan\proj\att_awe\images\built\con050noi079_im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360" y="4261235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C:\Users\Dan\proj\att_awe\images\built\con088noi050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076" y="497258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C:\Users\Dan\proj\att_awe\images\built\con083noi050_im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729" y="498623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9" name="Straight Arrow Connector 78"/>
            <p:cNvCxnSpPr/>
            <p:nvPr/>
          </p:nvCxnSpPr>
          <p:spPr>
            <a:xfrm flipH="1" flipV="1">
              <a:off x="4064159" y="4838772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6792006" y="6444734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6123739" y="4838772"/>
            <a:ext cx="2250281" cy="1600200"/>
            <a:chOff x="4541725" y="4885751"/>
            <a:chExt cx="2250281" cy="1600200"/>
          </a:xfrm>
        </p:grpSpPr>
        <p:grpSp>
          <p:nvGrpSpPr>
            <p:cNvPr id="73" name="Group 72"/>
            <p:cNvGrpSpPr/>
            <p:nvPr/>
          </p:nvGrpSpPr>
          <p:grpSpPr>
            <a:xfrm>
              <a:off x="4541725" y="4885751"/>
              <a:ext cx="2250281" cy="1600200"/>
              <a:chOff x="914400" y="3581400"/>
              <a:chExt cx="1714500" cy="12192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76" name="Straight Connector 75"/>
                <p:cNvCxnSpPr>
                  <a:stCxn id="74" idx="1"/>
                  <a:endCxn id="74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74" idx="0"/>
                  <a:endCxn id="74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/>
            <p:nvPr/>
          </p:nvCxnSpPr>
          <p:spPr>
            <a:xfrm flipH="1" flipV="1">
              <a:off x="5390467" y="5433367"/>
              <a:ext cx="171450" cy="1905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3829046" y="1752600"/>
            <a:ext cx="182343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6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the properties of stimuli represented in different brain areas?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sp>
        <p:nvSpPr>
          <p:cNvPr id="5" name="Oval 4"/>
          <p:cNvSpPr/>
          <p:nvPr/>
        </p:nvSpPr>
        <p:spPr>
          <a:xfrm>
            <a:off x="4718519" y="3825476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67" y="1587691"/>
            <a:ext cx="1614621" cy="129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3031068" y="3515755"/>
            <a:ext cx="1884098" cy="1512101"/>
            <a:chOff x="914400" y="3581400"/>
            <a:chExt cx="1714500" cy="1219200"/>
          </a:xfrm>
        </p:grpSpPr>
        <p:sp>
          <p:nvSpPr>
            <p:cNvPr id="17" name="Rectangle 16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19" name="Straight Connector 18"/>
              <p:cNvCxnSpPr>
                <a:stCxn id="17" idx="1"/>
                <a:endCxn id="17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7" idx="0"/>
                <a:endCxn id="17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Arrow Connector 20"/>
          <p:cNvCxnSpPr/>
          <p:nvPr/>
        </p:nvCxnSpPr>
        <p:spPr>
          <a:xfrm flipH="1" flipV="1">
            <a:off x="3759426" y="3988288"/>
            <a:ext cx="192162" cy="28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47452" y="3505200"/>
            <a:ext cx="1939148" cy="1556282"/>
            <a:chOff x="914400" y="3581400"/>
            <a:chExt cx="1714500" cy="1219200"/>
          </a:xfrm>
        </p:grpSpPr>
        <p:sp>
          <p:nvSpPr>
            <p:cNvPr id="23" name="Rectangle 2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25" name="Straight Connector 24"/>
              <p:cNvCxnSpPr>
                <a:stCxn id="23" idx="1"/>
                <a:endCxn id="2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3" idx="0"/>
                <a:endCxn id="2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Arrow Connector 26"/>
          <p:cNvCxnSpPr/>
          <p:nvPr/>
        </p:nvCxnSpPr>
        <p:spPr>
          <a:xfrm flipH="1" flipV="1">
            <a:off x="5836954" y="4029983"/>
            <a:ext cx="233848" cy="200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148513" y="3994531"/>
            <a:ext cx="242590" cy="24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48569" y="4312203"/>
            <a:ext cx="242590" cy="275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838545" y="4312203"/>
            <a:ext cx="239873" cy="275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3890600" y="5591115"/>
            <a:ext cx="1542916" cy="1176769"/>
            <a:chOff x="914400" y="3581400"/>
            <a:chExt cx="1714500" cy="1219200"/>
          </a:xfrm>
        </p:grpSpPr>
        <p:sp>
          <p:nvSpPr>
            <p:cNvPr id="33" name="Rectangle 3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35" name="Straight Connector 34"/>
              <p:cNvCxnSpPr>
                <a:stCxn id="33" idx="1"/>
                <a:endCxn id="3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3" idx="0"/>
                <a:endCxn id="3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Oval 36"/>
          <p:cNvSpPr/>
          <p:nvPr/>
        </p:nvSpPr>
        <p:spPr>
          <a:xfrm>
            <a:off x="4028325" y="5959511"/>
            <a:ext cx="350139" cy="44128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72382" y="5978857"/>
            <a:ext cx="350139" cy="44128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3514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Overall Task Timing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234426" y="914400"/>
            <a:ext cx="1797912" cy="1278515"/>
            <a:chOff x="914400" y="3581400"/>
            <a:chExt cx="1714500" cy="1219200"/>
          </a:xfrm>
        </p:grpSpPr>
        <p:sp>
          <p:nvSpPr>
            <p:cNvPr id="14" name="Rectangle 13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16" name="Straight Connector 15"/>
              <p:cNvCxnSpPr>
                <a:stCxn id="14" idx="1"/>
                <a:endCxn id="14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4" idx="0"/>
                <a:endCxn id="14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/>
          <p:cNvSpPr txBox="1"/>
          <p:nvPr/>
        </p:nvSpPr>
        <p:spPr>
          <a:xfrm>
            <a:off x="2214571" y="1129270"/>
            <a:ext cx="15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 ITI: 1s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175335" y="1642844"/>
            <a:ext cx="1746046" cy="1241633"/>
            <a:chOff x="914400" y="3581400"/>
            <a:chExt cx="1714500" cy="1219200"/>
          </a:xfrm>
        </p:grpSpPr>
        <p:sp>
          <p:nvSpPr>
            <p:cNvPr id="43" name="Rectangle 4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45" name="Straight Connector 44"/>
              <p:cNvCxnSpPr>
                <a:stCxn id="43" idx="1"/>
                <a:endCxn id="4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0"/>
                <a:endCxn id="4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 flipH="1" flipV="1">
            <a:off x="1895614" y="2017776"/>
            <a:ext cx="171450" cy="190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086276" y="2386037"/>
            <a:ext cx="1837205" cy="1306457"/>
            <a:chOff x="3159919" y="4290477"/>
            <a:chExt cx="2250281" cy="1600200"/>
          </a:xfrm>
        </p:grpSpPr>
        <p:grpSp>
          <p:nvGrpSpPr>
            <p:cNvPr id="40" name="Group 39"/>
            <p:cNvGrpSpPr/>
            <p:nvPr/>
          </p:nvGrpSpPr>
          <p:grpSpPr>
            <a:xfrm>
              <a:off x="3159919" y="4290477"/>
              <a:ext cx="2250281" cy="1600200"/>
              <a:chOff x="1908554" y="4008890"/>
              <a:chExt cx="2250281" cy="160020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908554" y="4008890"/>
                <a:ext cx="2250281" cy="1600200"/>
                <a:chOff x="914400" y="3581400"/>
                <a:chExt cx="1714500" cy="12192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14400" y="3581400"/>
                  <a:ext cx="1714500" cy="1219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/>
                <p:cNvGrpSpPr/>
                <p:nvPr/>
              </p:nvGrpSpPr>
              <p:grpSpPr>
                <a:xfrm>
                  <a:off x="1562100" y="3962400"/>
                  <a:ext cx="419100" cy="457200"/>
                  <a:chOff x="914400" y="3581400"/>
                  <a:chExt cx="1714500" cy="1219200"/>
                </a:xfrm>
              </p:grpSpPr>
              <p:cxnSp>
                <p:nvCxnSpPr>
                  <p:cNvPr id="29" name="Straight Connector 28"/>
                  <p:cNvCxnSpPr>
                    <a:stCxn id="27" idx="1"/>
                    <a:endCxn id="27" idx="3"/>
                  </p:cNvCxnSpPr>
                  <p:nvPr/>
                </p:nvCxnSpPr>
                <p:spPr>
                  <a:xfrm>
                    <a:off x="914400" y="4191000"/>
                    <a:ext cx="1714500" cy="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>
                    <a:stCxn id="27" idx="0"/>
                    <a:endCxn id="27" idx="2"/>
                  </p:cNvCxnSpPr>
                  <p:nvPr/>
                </p:nvCxnSpPr>
                <p:spPr>
                  <a:xfrm>
                    <a:off x="1771650" y="3581400"/>
                    <a:ext cx="0" cy="121920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6" name="Picture 2" descr="C:\Users\Dan\proj\att_awe\images\built\con039noi050_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3752" y="4277159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" descr="C:\Users\Dan\proj\att_awe\images\built\con050noi079_im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360" y="4261235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C:\Users\Dan\proj\att_awe\images\built\con088noi050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076" y="497258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C:\Users\Dan\proj\att_awe\images\built\con083noi050_im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729" y="498623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9" name="Straight Arrow Connector 78"/>
            <p:cNvCxnSpPr/>
            <p:nvPr/>
          </p:nvCxnSpPr>
          <p:spPr>
            <a:xfrm flipH="1" flipV="1">
              <a:off x="4064159" y="4838772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032175" y="3158771"/>
            <a:ext cx="1827303" cy="1299415"/>
            <a:chOff x="914400" y="3581400"/>
            <a:chExt cx="1714500" cy="1219200"/>
          </a:xfrm>
        </p:grpSpPr>
        <p:sp>
          <p:nvSpPr>
            <p:cNvPr id="50" name="Rectangle 49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53" name="Straight Connector 52"/>
              <p:cNvCxnSpPr>
                <a:stCxn id="50" idx="1"/>
                <a:endCxn id="50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0"/>
                <a:endCxn id="50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3993249" y="3923463"/>
            <a:ext cx="1837205" cy="1306457"/>
            <a:chOff x="3159919" y="4290477"/>
            <a:chExt cx="2250281" cy="1600200"/>
          </a:xfrm>
        </p:grpSpPr>
        <p:grpSp>
          <p:nvGrpSpPr>
            <p:cNvPr id="56" name="Group 55"/>
            <p:cNvGrpSpPr/>
            <p:nvPr/>
          </p:nvGrpSpPr>
          <p:grpSpPr>
            <a:xfrm>
              <a:off x="3159919" y="4290477"/>
              <a:ext cx="2250281" cy="1600200"/>
              <a:chOff x="1908554" y="4008890"/>
              <a:chExt cx="2250281" cy="160020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908554" y="4008890"/>
                <a:ext cx="2250281" cy="1600200"/>
                <a:chOff x="914400" y="3581400"/>
                <a:chExt cx="1714500" cy="12192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914400" y="3581400"/>
                  <a:ext cx="1714500" cy="1219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4" name="Group 63"/>
                <p:cNvGrpSpPr/>
                <p:nvPr/>
              </p:nvGrpSpPr>
              <p:grpSpPr>
                <a:xfrm>
                  <a:off x="1562100" y="3962400"/>
                  <a:ext cx="419100" cy="457200"/>
                  <a:chOff x="914400" y="3581400"/>
                  <a:chExt cx="1714500" cy="1219200"/>
                </a:xfrm>
              </p:grpSpPr>
              <p:cxnSp>
                <p:nvCxnSpPr>
                  <p:cNvPr id="65" name="Straight Connector 64"/>
                  <p:cNvCxnSpPr>
                    <a:stCxn id="63" idx="1"/>
                    <a:endCxn id="63" idx="3"/>
                  </p:cNvCxnSpPr>
                  <p:nvPr/>
                </p:nvCxnSpPr>
                <p:spPr>
                  <a:xfrm>
                    <a:off x="914400" y="4191000"/>
                    <a:ext cx="1714500" cy="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>
                    <a:stCxn id="63" idx="0"/>
                    <a:endCxn id="63" idx="2"/>
                  </p:cNvCxnSpPr>
                  <p:nvPr/>
                </p:nvCxnSpPr>
                <p:spPr>
                  <a:xfrm>
                    <a:off x="1771650" y="3581400"/>
                    <a:ext cx="0" cy="121920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9" name="Picture 2" descr="C:\Users\Dan\proj\att_awe\images\built\con039noi050_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3752" y="4277159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3" descr="C:\Users\Dan\proj\att_awe\images\built\con050noi079_im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360" y="4261235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Users\Dan\proj\att_awe\images\built\con088noi050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076" y="497258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6" descr="C:\Users\Dan\proj\att_awe\images\built\con083noi050_im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729" y="498623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7" name="Straight Arrow Connector 56"/>
            <p:cNvCxnSpPr/>
            <p:nvPr/>
          </p:nvCxnSpPr>
          <p:spPr>
            <a:xfrm flipH="1" flipV="1">
              <a:off x="4064159" y="4838772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4964614" y="4695533"/>
            <a:ext cx="1827303" cy="1299415"/>
            <a:chOff x="914400" y="3581400"/>
            <a:chExt cx="1714500" cy="1219200"/>
          </a:xfrm>
        </p:grpSpPr>
        <p:sp>
          <p:nvSpPr>
            <p:cNvPr id="68" name="Rectangle 67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70" name="Straight Connector 69"/>
              <p:cNvCxnSpPr>
                <a:stCxn id="68" idx="1"/>
                <a:endCxn id="68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8" idx="0"/>
                <a:endCxn id="68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/>
          <p:cNvGrpSpPr/>
          <p:nvPr/>
        </p:nvGrpSpPr>
        <p:grpSpPr>
          <a:xfrm>
            <a:off x="5943600" y="5399079"/>
            <a:ext cx="1827480" cy="1299541"/>
            <a:chOff x="4541725" y="4885751"/>
            <a:chExt cx="2250281" cy="1600200"/>
          </a:xfrm>
        </p:grpSpPr>
        <p:grpSp>
          <p:nvGrpSpPr>
            <p:cNvPr id="73" name="Group 72"/>
            <p:cNvGrpSpPr/>
            <p:nvPr/>
          </p:nvGrpSpPr>
          <p:grpSpPr>
            <a:xfrm>
              <a:off x="4541725" y="4885751"/>
              <a:ext cx="2250281" cy="1600200"/>
              <a:chOff x="914400" y="3581400"/>
              <a:chExt cx="1714500" cy="12192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76" name="Straight Connector 75"/>
                <p:cNvCxnSpPr>
                  <a:stCxn id="74" idx="1"/>
                  <a:endCxn id="74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74" idx="0"/>
                  <a:endCxn id="74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/>
            <p:nvPr/>
          </p:nvCxnSpPr>
          <p:spPr>
            <a:xfrm flipH="1" flipV="1">
              <a:off x="5390467" y="5433367"/>
              <a:ext cx="171450" cy="1905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3117259" y="180279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Cue: 1s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194211" y="261988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1: .6s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5109571" y="3439147"/>
            <a:ext cx="247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Peripheral Response: .8s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095689" y="410564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2: .6s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944095" y="4892047"/>
            <a:ext cx="182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 Response: .8s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764417" y="6161079"/>
            <a:ext cx="211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Response: 1.2s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175929" y="145817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Block = 72 trials, ~6s per 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0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7875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029075" y="2704028"/>
            <a:ext cx="1143000" cy="1219200"/>
            <a:chOff x="3810000" y="2921876"/>
            <a:chExt cx="1143000" cy="12192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810000" y="3505200"/>
              <a:ext cx="1143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381827" y="2921876"/>
              <a:ext cx="0" cy="1219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88074" y="2368186"/>
            <a:ext cx="8274925" cy="1838326"/>
            <a:chOff x="488074" y="2368186"/>
            <a:chExt cx="8274925" cy="1838326"/>
          </a:xfrm>
        </p:grpSpPr>
        <p:pic>
          <p:nvPicPr>
            <p:cNvPr id="19460" name="Picture 4" descr="C:\Users\Dan\proj\att_awe\images\built\con050noi000_im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474" y="2368186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59" name="Picture 3" descr="C:\Users\Dan\proj\att_awe\images\built\con050noi000_im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74" y="2368187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62" name="Picture 6" descr="C:\Users\Dan\proj\att_awe\images\brazil_faces\f\178a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2368186"/>
            <a:ext cx="1533524" cy="18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495549" y="865702"/>
            <a:ext cx="4210050" cy="4895850"/>
            <a:chOff x="2495549" y="865702"/>
            <a:chExt cx="4210050" cy="4895850"/>
          </a:xfrm>
        </p:grpSpPr>
        <p:pic>
          <p:nvPicPr>
            <p:cNvPr id="18434" name="Picture 2" descr="C:\Users\Dan\proj\att_awe\images\built\con039noi050_im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50" y="865703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5" name="Picture 3" descr="C:\Users\Dan\proj\att_awe\images\built\con050noi079_img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4" y="865702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 descr="C:\Users\Dan\proj\att_awe\images\built\con088noi050_im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49" y="3923227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Dan\proj\att_awe\images\built\con049noi050_img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3" y="3923226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6" descr="C:\Users\Dan\proj\att_awe\images\built\con083noi050_im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3923228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191000" y="2819400"/>
            <a:ext cx="914400" cy="990600"/>
            <a:chOff x="4191000" y="2819400"/>
            <a:chExt cx="914400" cy="990600"/>
          </a:xfrm>
        </p:grpSpPr>
        <p:grpSp>
          <p:nvGrpSpPr>
            <p:cNvPr id="16" name="Group 15"/>
            <p:cNvGrpSpPr/>
            <p:nvPr/>
          </p:nvGrpSpPr>
          <p:grpSpPr>
            <a:xfrm>
              <a:off x="4191000" y="2819400"/>
              <a:ext cx="838200" cy="990600"/>
              <a:chOff x="4343400" y="2819400"/>
              <a:chExt cx="838200" cy="99060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4953000" y="2819400"/>
                <a:ext cx="228600" cy="2286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4343400" y="3542228"/>
                <a:ext cx="193343" cy="26777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4343400" y="2819400"/>
                <a:ext cx="249072" cy="2357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/>
            <p:cNvCxnSpPr/>
            <p:nvPr/>
          </p:nvCxnSpPr>
          <p:spPr>
            <a:xfrm>
              <a:off x="4876800" y="3542228"/>
              <a:ext cx="228600" cy="2677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24952" y="2715904"/>
            <a:ext cx="1143000" cy="1219200"/>
            <a:chOff x="4024952" y="2715904"/>
            <a:chExt cx="1143000" cy="1219200"/>
          </a:xfrm>
        </p:grpSpPr>
        <p:grpSp>
          <p:nvGrpSpPr>
            <p:cNvPr id="24" name="Group 23"/>
            <p:cNvGrpSpPr/>
            <p:nvPr/>
          </p:nvGrpSpPr>
          <p:grpSpPr>
            <a:xfrm>
              <a:off x="4024952" y="2715904"/>
              <a:ext cx="1143000" cy="1219200"/>
              <a:chOff x="3810000" y="2921876"/>
              <a:chExt cx="1143000" cy="12192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810000" y="3505200"/>
                <a:ext cx="1143000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381827" y="2921876"/>
                <a:ext cx="0" cy="12192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4186877" y="2831276"/>
              <a:ext cx="914400" cy="990600"/>
              <a:chOff x="4191000" y="2819400"/>
              <a:chExt cx="914400" cy="9906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191000" y="2819400"/>
                <a:ext cx="838200" cy="990600"/>
                <a:chOff x="4343400" y="2819400"/>
                <a:chExt cx="838200" cy="990600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4953000" y="2819400"/>
                  <a:ext cx="228600" cy="2286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4343400" y="3542228"/>
                  <a:ext cx="193343" cy="26777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4343400" y="2819400"/>
                  <a:ext cx="249072" cy="23574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/>
              <p:cNvCxnSpPr/>
              <p:nvPr/>
            </p:nvCxnSpPr>
            <p:spPr>
              <a:xfrm>
                <a:off x="4876800" y="3542228"/>
                <a:ext cx="228600" cy="26777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077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175055" y="1196632"/>
            <a:ext cx="5606634" cy="5585168"/>
            <a:chOff x="3062430" y="3641467"/>
            <a:chExt cx="2789358" cy="2778679"/>
          </a:xfrm>
        </p:grpSpPr>
        <p:sp>
          <p:nvSpPr>
            <p:cNvPr id="37" name="Oval 36"/>
            <p:cNvSpPr/>
            <p:nvPr/>
          </p:nvSpPr>
          <p:spPr>
            <a:xfrm>
              <a:off x="4028325" y="5959511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2382" y="5978857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450678" y="5867400"/>
              <a:ext cx="2209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450678" y="3733800"/>
              <a:ext cx="0" cy="21336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43305" y="6046999"/>
              <a:ext cx="1669795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Attention Task Performance</a:t>
              </a:r>
              <a:endParaRPr lang="en-US" sz="22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2294364" y="4781791"/>
              <a:ext cx="1750504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Awareness Task Performance</a:t>
              </a:r>
              <a:endParaRPr lang="en-US" sz="2200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 flipV="1">
              <a:off x="5691061" y="3733800"/>
              <a:ext cx="1" cy="21336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3444033" y="3733800"/>
              <a:ext cx="217038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573439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677710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368566" y="3641467"/>
              <a:ext cx="174078" cy="184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1229059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72206" y="5968970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604234" y="3870434"/>
            <a:ext cx="219456" cy="2194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175055" y="1196632"/>
            <a:ext cx="5650189" cy="5585168"/>
            <a:chOff x="3062430" y="3641467"/>
            <a:chExt cx="2811027" cy="2778679"/>
          </a:xfrm>
        </p:grpSpPr>
        <p:sp>
          <p:nvSpPr>
            <p:cNvPr id="37" name="Oval 36"/>
            <p:cNvSpPr/>
            <p:nvPr/>
          </p:nvSpPr>
          <p:spPr>
            <a:xfrm>
              <a:off x="4028325" y="5959511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2382" y="5978857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450678" y="5867400"/>
              <a:ext cx="2209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450678" y="3733800"/>
              <a:ext cx="0" cy="21336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43305" y="6046999"/>
              <a:ext cx="1669795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Attention Task Performance</a:t>
              </a:r>
              <a:endParaRPr lang="en-US" sz="22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2294364" y="4781791"/>
              <a:ext cx="1750504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Awareness Task Performance</a:t>
              </a:r>
              <a:endParaRPr lang="en-US" sz="2200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 flipV="1">
              <a:off x="5691061" y="3733800"/>
              <a:ext cx="1" cy="21336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3444033" y="3733800"/>
              <a:ext cx="217038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573439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677710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368566" y="3641467"/>
              <a:ext cx="174078" cy="184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>
              <a:off x="5584055" y="3657600"/>
              <a:ext cx="207145" cy="208820"/>
            </a:xfrm>
            <a:prstGeom prst="triangl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/>
            <p:cNvSpPr/>
            <p:nvPr/>
          </p:nvSpPr>
          <p:spPr>
            <a:xfrm>
              <a:off x="5579273" y="4696190"/>
              <a:ext cx="207145" cy="208820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873457" y="3762010"/>
              <a:ext cx="0" cy="103859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1229059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72206" y="5968970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604234" y="3870434"/>
            <a:ext cx="219456" cy="2194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1671"/>
            <a:ext cx="7848600" cy="633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24200" y="1371600"/>
            <a:ext cx="6096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83724" y="1092487"/>
            <a:ext cx="914400" cy="2158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76525"/>
            <a:ext cx="16573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33600" y="781843"/>
            <a:ext cx="533400" cy="1015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79355" y="703012"/>
            <a:ext cx="533400" cy="204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7000" y="2676524"/>
            <a:ext cx="933726" cy="66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3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1671"/>
            <a:ext cx="7848600" cy="633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133600" y="781843"/>
            <a:ext cx="533400" cy="1015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79355" y="703012"/>
            <a:ext cx="533400" cy="204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77000" y="2676524"/>
            <a:ext cx="933726" cy="66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90600"/>
            <a:ext cx="7848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was an interaction between feature attention and awareness—but in an unexpected direction. 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Is awareness of gender really a matter of “awareness”? Evidence that reading, arithmetic, priming, etc…, can be done “blind” to some extent.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Strong bottom-up attentional effects. Attention is “drawn” towards the peripheral faces.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Timing is an issue: Relative response positions cause one task to be prioritized.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Dual tasks are </a:t>
            </a:r>
            <a:r>
              <a:rPr lang="en-US" sz="2400" i="1" dirty="0" smtClean="0"/>
              <a:t>hard</a:t>
            </a:r>
            <a:r>
              <a:rPr lang="en-US" sz="2400" dirty="0" smtClean="0"/>
              <a:t>. Long training required.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956" y="228600"/>
            <a:ext cx="3954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* Awareness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633626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Naccache</a:t>
            </a:r>
            <a:r>
              <a:rPr lang="en-US" dirty="0" smtClean="0"/>
              <a:t> et al. 2002; </a:t>
            </a:r>
            <a:r>
              <a:rPr lang="en-US" dirty="0" err="1" smtClean="0"/>
              <a:t>Sklar</a:t>
            </a:r>
            <a:r>
              <a:rPr lang="en-US" dirty="0" smtClean="0"/>
              <a:t> et al.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600200"/>
            <a:ext cx="2590800" cy="79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ru.stanford.edu/lib/exe/fetch.php/shared/brainice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2"/>
            <a:ext cx="12651742" cy="76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91356" y="0"/>
            <a:ext cx="5976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@ Stanford University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086600" y="1591061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Steeve</a:t>
            </a:r>
            <a:r>
              <a:rPr lang="en-US" b="1" dirty="0" smtClean="0"/>
              <a:t> </a:t>
            </a:r>
            <a:r>
              <a:rPr lang="en-US" b="1" dirty="0" err="1" smtClean="0"/>
              <a:t>Laquitaine</a:t>
            </a:r>
            <a:endParaRPr lang="en-US" b="1" dirty="0"/>
          </a:p>
        </p:txBody>
      </p:sp>
      <p:pic>
        <p:nvPicPr>
          <p:cNvPr id="2052" name="Picture 4" descr="http://gru.stanford.edu/lib/exe/fetch.php/shared/jlgheadshot.jpg?w=240&amp;h=160&amp;cache=cach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5334"/>
            <a:ext cx="3429000" cy="228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ru.stanford.edu/lib/exe/fetch.php/shared/steevelaquitaine.jpg?w=140&amp;h=140&amp;cache=cach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464" y="1219200"/>
            <a:ext cx="1178607" cy="11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14200" y="3511043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Thanks for your attention and awareness!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0496" y="2397808"/>
            <a:ext cx="203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Justin Gardner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50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31531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3485</TotalTime>
  <Words>1055</Words>
  <Application>Microsoft Office PowerPoint</Application>
  <PresentationFormat>On-screen Show (4:3)</PresentationFormat>
  <Paragraphs>208</Paragraphs>
  <Slides>40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102</cp:revision>
  <dcterms:created xsi:type="dcterms:W3CDTF">2015-02-02T04:45:42Z</dcterms:created>
  <dcterms:modified xsi:type="dcterms:W3CDTF">2015-04-11T09:28:17Z</dcterms:modified>
</cp:coreProperties>
</file>